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435" r:id="rId5"/>
    <p:sldId id="2441" r:id="rId6"/>
    <p:sldId id="2442" r:id="rId7"/>
    <p:sldId id="2443" r:id="rId8"/>
    <p:sldId id="2444" r:id="rId9"/>
    <p:sldId id="2449" r:id="rId10"/>
    <p:sldId id="2440" r:id="rId11"/>
    <p:sldId id="259" r:id="rId12"/>
    <p:sldId id="2453" r:id="rId13"/>
    <p:sldId id="2450" r:id="rId14"/>
    <p:sldId id="2439" r:id="rId15"/>
    <p:sldId id="2455" r:id="rId16"/>
    <p:sldId id="2469" r:id="rId17"/>
    <p:sldId id="2468" r:id="rId18"/>
    <p:sldId id="2467" r:id="rId19"/>
    <p:sldId id="2471" r:id="rId20"/>
    <p:sldId id="2472" r:id="rId21"/>
    <p:sldId id="2457" r:id="rId22"/>
    <p:sldId id="2456" r:id="rId23"/>
    <p:sldId id="2460" r:id="rId24"/>
    <p:sldId id="2461" r:id="rId25"/>
    <p:sldId id="2462" r:id="rId26"/>
    <p:sldId id="260" r:id="rId27"/>
    <p:sldId id="2464" r:id="rId28"/>
    <p:sldId id="2465" r:id="rId29"/>
    <p:sldId id="2470" r:id="rId30"/>
    <p:sldId id="2454" r:id="rId31"/>
    <p:sldId id="243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7" autoAdjust="0"/>
    <p:restoredTop sz="78175" autoAdjust="0"/>
  </p:normalViewPr>
  <p:slideViewPr>
    <p:cSldViewPr snapToGrid="0">
      <p:cViewPr>
        <p:scale>
          <a:sx n="71" d="100"/>
          <a:sy n="71" d="100"/>
        </p:scale>
        <p:origin x="640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4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11/7/18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A330B-0959-2446-9294-DEF7500869C0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9FD90-F4FF-2B42-8D1A-BB1AD26C2BE7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613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6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38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8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710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Explicar o que é um estado e que uma</a:t>
            </a:r>
            <a:r>
              <a:rPr lang="pt-BR" baseline="0" dirty="0" smtClean="0"/>
              <a:t> nova </a:t>
            </a:r>
            <a:r>
              <a:rPr lang="pt-BR" baseline="0" dirty="0" err="1" smtClean="0"/>
              <a:t>view</a:t>
            </a:r>
            <a:r>
              <a:rPr lang="pt-BR" baseline="0" dirty="0" smtClean="0"/>
              <a:t> é criada do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4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41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478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995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0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Mostrar</a:t>
            </a:r>
            <a:r>
              <a:rPr lang="en-US" dirty="0" smtClean="0"/>
              <a:t> a </a:t>
            </a:r>
            <a:r>
              <a:rPr lang="en-US" dirty="0" err="1" smtClean="0"/>
              <a:t>diferença</a:t>
            </a:r>
            <a:r>
              <a:rPr lang="en-US" dirty="0" smtClean="0"/>
              <a:t> </a:t>
            </a:r>
            <a:r>
              <a:rPr lang="en-US" dirty="0" err="1" smtClean="0"/>
              <a:t>entra</a:t>
            </a:r>
            <a:r>
              <a:rPr lang="en-US" dirty="0" smtClean="0"/>
              <a:t> </a:t>
            </a:r>
            <a:r>
              <a:rPr lang="en-US" dirty="0" err="1" smtClean="0"/>
              <a:t>css</a:t>
            </a:r>
            <a:r>
              <a:rPr lang="en-US" dirty="0" smtClean="0"/>
              <a:t> puro e com styled-components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51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28B34ED-4CDD-41C9-90F7-D768D5559A6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17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CSS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automatizado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só</a:t>
            </a:r>
            <a:r>
              <a:rPr lang="en-US" baseline="0" dirty="0" smtClean="0"/>
              <a:t> o CSS </a:t>
            </a:r>
            <a:r>
              <a:rPr lang="en-US" baseline="0" dirty="0" err="1" smtClean="0"/>
              <a:t>útil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injetado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página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Sem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nomes</a:t>
            </a:r>
            <a:r>
              <a:rPr lang="en-US" sz="1200" b="1" dirty="0" smtClean="0"/>
              <a:t> de classes</a:t>
            </a:r>
            <a:r>
              <a:rPr lang="en-US" sz="1200" dirty="0" smtClean="0"/>
              <a:t>: o styled-components </a:t>
            </a:r>
            <a:r>
              <a:rPr lang="en-US" sz="1200" dirty="0" err="1" smtClean="0"/>
              <a:t>cuida</a:t>
            </a:r>
            <a:r>
              <a:rPr lang="en-US" sz="1200" dirty="0" smtClean="0"/>
              <a:t> de </a:t>
            </a:r>
            <a:r>
              <a:rPr lang="en-US" sz="1200" dirty="0" err="1" smtClean="0"/>
              <a:t>criar</a:t>
            </a:r>
            <a:r>
              <a:rPr lang="en-US" sz="1200" dirty="0" smtClean="0"/>
              <a:t> </a:t>
            </a:r>
            <a:r>
              <a:rPr lang="en-US" sz="1200" dirty="0" err="1" smtClean="0"/>
              <a:t>nomes</a:t>
            </a:r>
            <a:r>
              <a:rPr lang="en-US" sz="1200" baseline="0" dirty="0" smtClean="0"/>
              <a:t> para as classes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Fácil</a:t>
            </a:r>
            <a:r>
              <a:rPr lang="en-US" sz="1200" b="1" dirty="0" smtClean="0"/>
              <a:t> de </a:t>
            </a:r>
            <a:r>
              <a:rPr lang="en-US" sz="1200" b="1" dirty="0" err="1" smtClean="0"/>
              <a:t>limpar</a:t>
            </a:r>
            <a:r>
              <a:rPr lang="en-US" sz="1200" dirty="0" smtClean="0"/>
              <a:t>: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sem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componente</a:t>
            </a:r>
            <a:r>
              <a:rPr lang="en-US" sz="1200" baseline="0" dirty="0" smtClean="0"/>
              <a:t>, </a:t>
            </a:r>
            <a:r>
              <a:rPr lang="en-US" sz="1200" baseline="0" dirty="0" err="1" smtClean="0"/>
              <a:t>sem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css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inútil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Estilos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dinâmicos</a:t>
            </a:r>
            <a:r>
              <a:rPr lang="en-US" sz="1200" dirty="0" smtClean="0"/>
              <a:t>: </a:t>
            </a:r>
            <a:r>
              <a:rPr lang="en-US" sz="1200" dirty="0" err="1" smtClean="0"/>
              <a:t>usando</a:t>
            </a:r>
            <a:r>
              <a:rPr lang="en-US" sz="1200" dirty="0" smtClean="0"/>
              <a:t> props </a:t>
            </a:r>
            <a:r>
              <a:rPr lang="en-US" sz="1200" dirty="0" err="1" smtClean="0"/>
              <a:t>ou</a:t>
            </a:r>
            <a:r>
              <a:rPr lang="en-US" sz="1200" dirty="0" smtClean="0"/>
              <a:t> o </a:t>
            </a:r>
            <a:r>
              <a:rPr lang="en-US" sz="1200" dirty="0" err="1" smtClean="0"/>
              <a:t>tema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Fácil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manutenção</a:t>
            </a:r>
            <a:r>
              <a:rPr lang="en-US" sz="1200" dirty="0" smtClean="0"/>
              <a:t>: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não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precisa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procurar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estilos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por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ai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Que se </a:t>
            </a:r>
            <a:r>
              <a:rPr lang="en-US" sz="1200" b="1" dirty="0" err="1" smtClean="0"/>
              <a:t>danem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os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prefixos</a:t>
            </a:r>
            <a:r>
              <a:rPr lang="en-US" sz="1200" dirty="0" smtClean="0"/>
              <a:t>: o styled-components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cuida</a:t>
            </a:r>
            <a:r>
              <a:rPr lang="en-US" sz="1200" baseline="0" dirty="0" smtClean="0"/>
              <a:t> de </a:t>
            </a:r>
            <a:r>
              <a:rPr lang="en-US" sz="1200" baseline="0" dirty="0" err="1" smtClean="0"/>
              <a:t>adicionar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prefixos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65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Todo </a:t>
            </a:r>
            <a:r>
              <a:rPr lang="pt-BR" dirty="0" err="1" smtClean="0"/>
              <a:t>list</a:t>
            </a:r>
            <a:r>
              <a:rPr lang="pt-BR" smtClean="0"/>
              <a:t>!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59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70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07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JavaScript</a:t>
            </a:r>
            <a:r>
              <a:rPr lang="pt-BR" dirty="0" smtClean="0"/>
              <a:t>! Mas não apenas para</a:t>
            </a:r>
            <a:r>
              <a:rPr lang="pt-BR" baseline="0" dirty="0" smtClean="0"/>
              <a:t> web.</a:t>
            </a:r>
          </a:p>
          <a:p>
            <a:r>
              <a:rPr lang="pt-BR" baseline="0" dirty="0" smtClean="0"/>
              <a:t>Mantido pelo </a:t>
            </a:r>
            <a:r>
              <a:rPr lang="pt-BR" baseline="0" dirty="0" err="1" smtClean="0"/>
              <a:t>Facebook</a:t>
            </a:r>
            <a:r>
              <a:rPr lang="pt-BR" baseline="0" dirty="0" smtClean="0"/>
              <a:t>, inicialmente desenvolvido pelo Instagram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83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9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94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A330B-0959-2446-9294-DEF7500869C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98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7481" y="6468303"/>
            <a:ext cx="395736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xmlns="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xmlns="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4439" y="6468303"/>
            <a:ext cx="408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hyperlink" Target="https://babeljs.io/rep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7006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React Day #001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3750"/>
          <a:stretch/>
        </p:blipFill>
        <p:spPr>
          <a:xfrm>
            <a:off x="-15713" y="-1"/>
            <a:ext cx="6111713" cy="6858655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6329" y="-2406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91886"/>
            <a:ext cx="5251450" cy="6076417"/>
          </a:xfrm>
        </p:spPr>
        <p:txBody>
          <a:bodyPr>
            <a:normAutofit/>
          </a:bodyPr>
          <a:lstStyle/>
          <a:p>
            <a:r>
              <a:rPr lang="en-US" sz="5400" b="1" cap="all" dirty="0" smtClean="0"/>
              <a:t>React</a:t>
            </a:r>
            <a:r>
              <a:rPr lang="en-US" sz="5400" dirty="0"/>
              <a:t> </a:t>
            </a:r>
            <a:r>
              <a:rPr lang="en-US" sz="5400" dirty="0" err="1"/>
              <a:t>é</a:t>
            </a:r>
            <a:r>
              <a:rPr lang="en-US" sz="5400" dirty="0"/>
              <a:t> </a:t>
            </a:r>
            <a:r>
              <a:rPr lang="en-US" sz="5400" dirty="0" err="1"/>
              <a:t>uma</a:t>
            </a:r>
            <a:r>
              <a:rPr lang="en-US" sz="5400" dirty="0"/>
              <a:t> </a:t>
            </a:r>
            <a:r>
              <a:rPr lang="en-US" sz="5400" dirty="0" err="1" smtClean="0"/>
              <a:t>biblioteca</a:t>
            </a:r>
            <a:r>
              <a:rPr lang="en-US" sz="5400" dirty="0"/>
              <a:t> </a:t>
            </a:r>
            <a:r>
              <a:rPr lang="en-US" sz="5400" b="1" dirty="0" smtClean="0"/>
              <a:t>JavaScript</a:t>
            </a:r>
            <a:r>
              <a:rPr lang="en-US" sz="5400" dirty="0" smtClean="0"/>
              <a:t> para </a:t>
            </a:r>
            <a:r>
              <a:rPr lang="en-US" sz="5400" dirty="0" err="1" smtClean="0"/>
              <a:t>construir</a:t>
            </a:r>
            <a:r>
              <a:rPr lang="en-US" sz="5400" dirty="0"/>
              <a:t> </a:t>
            </a:r>
            <a:r>
              <a:rPr lang="en-US" sz="5400" dirty="0" smtClean="0"/>
              <a:t>interfaces </a:t>
            </a:r>
            <a:r>
              <a:rPr lang="en-US" sz="5400" dirty="0"/>
              <a:t>de </a:t>
            </a:r>
            <a:r>
              <a:rPr lang="en-US" sz="5400" dirty="0" err="1" smtClean="0"/>
              <a:t>usuário</a:t>
            </a:r>
            <a:endParaRPr lang="en-US" sz="5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292" y="2912614"/>
            <a:ext cx="3777343" cy="39460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10" y="1686211"/>
            <a:ext cx="4629229" cy="46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6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3750"/>
          <a:stretch/>
        </p:blipFill>
        <p:spPr>
          <a:xfrm>
            <a:off x="-15713" y="-1"/>
            <a:ext cx="6111713" cy="6858655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6329" y="-2406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5997" y="3612333"/>
            <a:ext cx="5251450" cy="1643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COMPONENT-BASED</a:t>
            </a:r>
            <a:endParaRPr lang="en-US" sz="40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85112" y="4824557"/>
            <a:ext cx="5251450" cy="1643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DECLARATIVE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0556" y="1979010"/>
            <a:ext cx="5251450" cy="1852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LEARN ONCE, WRITE </a:t>
            </a:r>
            <a:r>
              <a:rPr lang="en-US" sz="4000" dirty="0" smtClean="0"/>
              <a:t>ANYWHERE</a:t>
            </a:r>
            <a:endParaRPr lang="en-US" sz="40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214494" y="126254"/>
            <a:ext cx="5251450" cy="1852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REACT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6000" y="11068"/>
            <a:ext cx="5611906" cy="6822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 smtClean="0"/>
              <a:t>Os</a:t>
            </a:r>
            <a:r>
              <a:rPr lang="en-US" sz="4800" dirty="0"/>
              <a:t> </a:t>
            </a:r>
            <a:r>
              <a:rPr lang="en-US" sz="4800" b="1" cap="all" dirty="0" err="1" smtClean="0"/>
              <a:t>ComponentEs</a:t>
            </a:r>
            <a:endParaRPr lang="en-US" sz="4800" dirty="0"/>
          </a:p>
          <a:p>
            <a:r>
              <a:rPr lang="en-US" sz="4800" dirty="0" err="1" smtClean="0"/>
              <a:t>são</a:t>
            </a:r>
            <a:r>
              <a:rPr lang="en-US" sz="4800" dirty="0" smtClean="0"/>
              <a:t> </a:t>
            </a:r>
            <a:r>
              <a:rPr lang="en-US" sz="4800" dirty="0" err="1" smtClean="0"/>
              <a:t>uma</a:t>
            </a:r>
            <a:r>
              <a:rPr lang="en-US" sz="4800" dirty="0" smtClean="0"/>
              <a:t> forma de </a:t>
            </a:r>
            <a:r>
              <a:rPr lang="en-US" sz="4800" dirty="0" err="1" smtClean="0"/>
              <a:t>dividir</a:t>
            </a:r>
            <a:r>
              <a:rPr lang="en-US" sz="4800" dirty="0" smtClean="0"/>
              <a:t> a interface </a:t>
            </a:r>
            <a:r>
              <a:rPr lang="en-US" sz="4800" dirty="0" err="1" smtClean="0"/>
              <a:t>em</a:t>
            </a:r>
            <a:r>
              <a:rPr lang="en-US" sz="4800" dirty="0" smtClean="0"/>
              <a:t> </a:t>
            </a:r>
            <a:r>
              <a:rPr lang="en-US" sz="4800" dirty="0" err="1" smtClean="0"/>
              <a:t>partes</a:t>
            </a:r>
            <a:r>
              <a:rPr lang="en-US" sz="4800" dirty="0" smtClean="0"/>
              <a:t> </a:t>
            </a:r>
            <a:r>
              <a:rPr lang="en-US" sz="4800" b="1" dirty="0" err="1" smtClean="0"/>
              <a:t>independentes</a:t>
            </a:r>
            <a:r>
              <a:rPr lang="en-US" sz="4800" dirty="0" smtClean="0"/>
              <a:t> e </a:t>
            </a:r>
            <a:r>
              <a:rPr lang="en-US" sz="4800" b="1" dirty="0" err="1" smtClean="0"/>
              <a:t>reutilizáveis</a:t>
            </a:r>
            <a:endParaRPr lang="en-US" sz="48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3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" r="55361" b="13953"/>
          <a:stretch/>
        </p:blipFill>
        <p:spPr>
          <a:xfrm>
            <a:off x="1" y="-1"/>
            <a:ext cx="5434478" cy="6858001"/>
          </a:xfrm>
          <a:prstGeom prst="rect">
            <a:avLst/>
          </a:prstGeom>
          <a:noFill/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24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6862"/>
            <a:ext cx="5434479" cy="6864861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" r="55361" b="13953"/>
          <a:stretch/>
        </p:blipFill>
        <p:spPr>
          <a:xfrm>
            <a:off x="1" y="-1"/>
            <a:ext cx="5434478" cy="6858001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6862"/>
            <a:ext cx="5434479" cy="6864861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rgbClr val="FF0000"/>
                </a:solidFill>
              </a:rPr>
              <a:t>13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68" y="162113"/>
            <a:ext cx="5401301" cy="273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68" y="2971057"/>
            <a:ext cx="5401301" cy="37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099" r="-146" b="14090"/>
          <a:stretch/>
        </p:blipFill>
        <p:spPr>
          <a:xfrm>
            <a:off x="0" y="6131858"/>
            <a:ext cx="12191999" cy="715074"/>
          </a:xfrm>
          <a:prstGeom prst="rect">
            <a:avLst/>
          </a:prstGeom>
          <a:noFill/>
          <a:effectLst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76" y="293407"/>
            <a:ext cx="6043246" cy="5739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Components - lifecycle</a:t>
            </a:r>
            <a:endParaRPr lang="en-US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0" y="867396"/>
            <a:ext cx="11788957" cy="5167406"/>
          </a:xfrm>
          <a:prstGeom prst="rect">
            <a:avLst/>
          </a:prstGeom>
        </p:spPr>
      </p:pic>
      <p:sp>
        <p:nvSpPr>
          <p:cNvPr id="10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6131858"/>
            <a:ext cx="12192001" cy="726141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767754" y="2151528"/>
            <a:ext cx="6043246" cy="411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dirty="0"/>
              <a:t>É uma convenção para </a:t>
            </a:r>
            <a:r>
              <a:rPr lang="pt-BR" sz="4000" dirty="0" smtClean="0"/>
              <a:t>representação de objetos em documentos </a:t>
            </a:r>
            <a:r>
              <a:rPr lang="pt-BR" sz="4000" dirty="0"/>
              <a:t>HTML, XHTML e </a:t>
            </a:r>
            <a:r>
              <a:rPr lang="pt-BR" sz="4000" dirty="0" smtClean="0"/>
              <a:t>XML</a:t>
            </a:r>
            <a:endParaRPr lang="pt-BR" sz="4000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67754" y="1145514"/>
            <a:ext cx="6043246" cy="563955"/>
          </a:xfrm>
        </p:spPr>
        <p:txBody>
          <a:bodyPr/>
          <a:lstStyle/>
          <a:p>
            <a:pPr algn="ctr"/>
            <a:r>
              <a:rPr lang="en-US" sz="2800" dirty="0" smtClean="0"/>
              <a:t>Document Object Model</a:t>
            </a:r>
            <a:endParaRPr lang="en-US" sz="2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r="23622"/>
          <a:stretch/>
        </p:blipFill>
        <p:spPr/>
      </p:pic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" r="5377" b="4219"/>
          <a:stretch/>
        </p:blipFill>
        <p:spPr>
          <a:xfrm>
            <a:off x="485028" y="1399365"/>
            <a:ext cx="4446494" cy="40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98" y="1110456"/>
            <a:ext cx="3789772" cy="4637088"/>
          </a:xfrm>
        </p:spPr>
      </p:pic>
    </p:spTree>
    <p:extLst>
      <p:ext uri="{BB962C8B-B14F-4D97-AF65-F5344CB8AC3E}">
        <p14:creationId xmlns:p14="http://schemas.microsoft.com/office/powerpoint/2010/main" val="139875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 L -0.50625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Imperative</a:t>
            </a:r>
            <a:endParaRPr lang="en-US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0" y="1110456"/>
            <a:ext cx="3789772" cy="4637088"/>
          </a:xfrm>
        </p:spPr>
      </p:pic>
      <p:sp>
        <p:nvSpPr>
          <p:cNvPr id="2" name="TextBox 1"/>
          <p:cNvSpPr txBox="1"/>
          <p:nvPr/>
        </p:nvSpPr>
        <p:spPr>
          <a:xfrm>
            <a:off x="5767754" y="1042773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Validar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81825" y="1512630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Marcar os campos com erro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896" y="2077841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Limpar os erros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5896" y="2480015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Desabilitar o </a:t>
            </a:r>
            <a:r>
              <a:rPr lang="pt-BR" sz="2400" dirty="0" err="1" smtClean="0"/>
              <a:t>form</a:t>
            </a:r>
            <a:endParaRPr lang="pt-BR" sz="24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795896" y="2882189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Mostrar o </a:t>
            </a:r>
            <a:r>
              <a:rPr lang="pt-BR" sz="2400" dirty="0" err="1" smtClean="0"/>
              <a:t>loader</a:t>
            </a:r>
            <a:endParaRPr lang="pt-BR" sz="2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795896" y="3430557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Esconder o </a:t>
            </a:r>
            <a:r>
              <a:rPr lang="pt-BR" sz="2400" dirty="0" err="1" smtClean="0"/>
              <a:t>loader</a:t>
            </a:r>
            <a:endParaRPr lang="pt-BR" sz="2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795896" y="3832731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Habilitar o </a:t>
            </a:r>
            <a:r>
              <a:rPr lang="pt-BR" sz="2400" dirty="0" err="1" smtClean="0"/>
              <a:t>form</a:t>
            </a:r>
            <a:endParaRPr lang="pt-BR" sz="2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795896" y="4369980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Mostrar os erros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9967" y="4901137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Mostrar que o </a:t>
            </a:r>
            <a:r>
              <a:rPr lang="pt-BR" sz="2400" dirty="0" err="1" smtClean="0"/>
              <a:t>login</a:t>
            </a:r>
            <a:r>
              <a:rPr lang="pt-BR" sz="2400" dirty="0" smtClean="0"/>
              <a:t> deu certo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5896" y="5357942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Redirecionar</a:t>
            </a:r>
          </a:p>
        </p:txBody>
      </p:sp>
    </p:spTree>
    <p:extLst>
      <p:ext uri="{BB962C8B-B14F-4D97-AF65-F5344CB8AC3E}">
        <p14:creationId xmlns:p14="http://schemas.microsoft.com/office/powerpoint/2010/main" val="4745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Imperative vs Declarative</a:t>
            </a:r>
            <a:endParaRPr lang="en-US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54" y="939114"/>
            <a:ext cx="2801388" cy="5602776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0" y="1110456"/>
            <a:ext cx="3789772" cy="4637088"/>
          </a:xfrm>
        </p:spPr>
      </p:pic>
    </p:spTree>
    <p:extLst>
      <p:ext uri="{BB962C8B-B14F-4D97-AF65-F5344CB8AC3E}">
        <p14:creationId xmlns:p14="http://schemas.microsoft.com/office/powerpoint/2010/main" val="10808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Declarative</a:t>
            </a:r>
            <a:endParaRPr lang="en-US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0" y="1110456"/>
            <a:ext cx="3789772" cy="4637088"/>
          </a:xfrm>
        </p:spPr>
      </p:pic>
      <p:sp>
        <p:nvSpPr>
          <p:cNvPr id="2" name="TextBox 1"/>
          <p:cNvSpPr txBox="1"/>
          <p:nvPr/>
        </p:nvSpPr>
        <p:spPr>
          <a:xfrm>
            <a:off x="5767754" y="1110456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Ação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81825" y="1512630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Muda o estado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95896" y="1914804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Cria a nova </a:t>
            </a:r>
            <a:r>
              <a:rPr lang="pt-BR" sz="2400" dirty="0" err="1" smtClean="0"/>
              <a:t>view</a:t>
            </a:r>
            <a:endParaRPr lang="pt-BR" sz="2400" dirty="0" smtClean="0"/>
          </a:p>
        </p:txBody>
      </p:sp>
      <p:pic>
        <p:nvPicPr>
          <p:cNvPr id="23" name="Content Placeholder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122" b="54484"/>
          <a:stretch/>
        </p:blipFill>
        <p:spPr>
          <a:xfrm>
            <a:off x="6539635" y="3797640"/>
            <a:ext cx="1700756" cy="2110646"/>
          </a:xfrm>
          <a:prstGeom prst="rect">
            <a:avLst/>
          </a:prstGeom>
        </p:spPr>
      </p:pic>
      <p:pic>
        <p:nvPicPr>
          <p:cNvPr id="24" name="Content Placeholder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8" r="55535" b="-95"/>
          <a:stretch/>
        </p:blipFill>
        <p:spPr>
          <a:xfrm>
            <a:off x="9360350" y="3797640"/>
            <a:ext cx="1685120" cy="211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  <a:lumMod val="10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 que </a:t>
            </a:r>
            <a:r>
              <a:rPr lang="en-US" b="1" dirty="0" err="1" smtClean="0"/>
              <a:t>é</a:t>
            </a:r>
            <a:r>
              <a:rPr lang="en-US" b="1" dirty="0" smtClean="0"/>
              <a:t> React?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122" b="54484"/>
          <a:stretch/>
        </p:blipFill>
        <p:spPr>
          <a:xfrm>
            <a:off x="7941742" y="4212197"/>
            <a:ext cx="1700756" cy="2110646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Virtual DOM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0" y="1110456"/>
            <a:ext cx="3789772" cy="4637088"/>
          </a:xfrm>
        </p:spPr>
      </p:pic>
      <p:pic>
        <p:nvPicPr>
          <p:cNvPr id="15" name="Content Placeholder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122" b="54484"/>
          <a:stretch/>
        </p:blipFill>
        <p:spPr>
          <a:xfrm>
            <a:off x="6145217" y="2575654"/>
            <a:ext cx="1700756" cy="2110646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8" r="55535" b="-95"/>
          <a:stretch/>
        </p:blipFill>
        <p:spPr>
          <a:xfrm>
            <a:off x="9732781" y="2575654"/>
            <a:ext cx="1685120" cy="2110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2082" y="2969258"/>
            <a:ext cx="6545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/>
              <a:t>≠</a:t>
            </a:r>
            <a:endParaRPr lang="en-US" sz="8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7" name="Content Placeholder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63249" r="60712" b="21610"/>
          <a:stretch/>
        </p:blipFill>
        <p:spPr>
          <a:xfrm>
            <a:off x="8147141" y="4620088"/>
            <a:ext cx="1289957" cy="702129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 txBox="1">
            <a:spLocks/>
          </p:cNvSpPr>
          <p:nvPr/>
        </p:nvSpPr>
        <p:spPr>
          <a:xfrm>
            <a:off x="5784083" y="360214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Real DOM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22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565 " pathEditMode="relative" ptsTypes="AA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565 " pathEditMode="relative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565 " pathEditMode="relative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 r="37702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JSX</a:t>
            </a:r>
            <a:endParaRPr lang="en-US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67754" y="1110456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É uma forma de representar os elementos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81825" y="1512630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/>
              <a:t>Não é 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5896" y="1979819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/>
              <a:t>É muito parecido com HTML</a:t>
            </a:r>
          </a:p>
        </p:txBody>
      </p:sp>
      <p:sp>
        <p:nvSpPr>
          <p:cNvPr id="3" name="TextBox 2">
            <a:hlinkClick r:id="rId4"/>
          </p:cNvPr>
          <p:cNvSpPr txBox="1"/>
          <p:nvPr/>
        </p:nvSpPr>
        <p:spPr>
          <a:xfrm>
            <a:off x="7677753" y="3760666"/>
            <a:ext cx="2223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>
                <a:solidFill>
                  <a:srgbClr val="00B0F0"/>
                </a:solidFill>
              </a:rPr>
              <a:t>&lt;/&gt;</a:t>
            </a:r>
            <a:endParaRPr lang="pt-BR" sz="8000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5896" y="2453262"/>
            <a:ext cx="622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400" dirty="0" smtClean="0"/>
              <a:t>Não é HTML</a:t>
            </a:r>
          </a:p>
        </p:txBody>
      </p:sp>
    </p:spTree>
    <p:extLst>
      <p:ext uri="{BB962C8B-B14F-4D97-AF65-F5344CB8AC3E}">
        <p14:creationId xmlns:p14="http://schemas.microsoft.com/office/powerpoint/2010/main" val="10461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884" r="21536" b="7837"/>
          <a:stretch/>
        </p:blipFill>
        <p:spPr>
          <a:xfrm>
            <a:off x="-81645" y="-114299"/>
            <a:ext cx="4931231" cy="6972300"/>
          </a:xfrm>
          <a:noFill/>
          <a:effectLst>
            <a:glow>
              <a:schemeClr val="accent1">
                <a:alpha val="40000"/>
              </a:schemeClr>
            </a:glow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81645" y="11068"/>
            <a:ext cx="493123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VAMOS FALAR DE: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939114"/>
            <a:ext cx="6043246" cy="506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strike="sngStrike" dirty="0" smtClean="0"/>
              <a:t>React</a:t>
            </a:r>
          </a:p>
          <a:p>
            <a:pPr>
              <a:lnSpc>
                <a:spcPct val="100000"/>
              </a:lnSpc>
            </a:pPr>
            <a:r>
              <a:rPr lang="en-US" sz="3600" strike="sngStrike" dirty="0"/>
              <a:t>Components</a:t>
            </a:r>
            <a:endParaRPr lang="en-US" sz="3600" strike="sngStrike" dirty="0" smtClean="0"/>
          </a:p>
          <a:p>
            <a:pPr>
              <a:lnSpc>
                <a:spcPct val="100000"/>
              </a:lnSpc>
            </a:pPr>
            <a:r>
              <a:rPr lang="en-US" sz="3600" strike="sngStrike" dirty="0"/>
              <a:t>Imperative vs </a:t>
            </a:r>
            <a:r>
              <a:rPr lang="en-US" sz="3600" strike="sngStrike" dirty="0" smtClean="0"/>
              <a:t>Declarative</a:t>
            </a:r>
          </a:p>
          <a:p>
            <a:pPr>
              <a:lnSpc>
                <a:spcPct val="100000"/>
              </a:lnSpc>
            </a:pPr>
            <a:r>
              <a:rPr lang="en-US" sz="3600" strike="sngStrike" dirty="0" smtClean="0"/>
              <a:t>Virtual DOM</a:t>
            </a:r>
          </a:p>
          <a:p>
            <a:pPr>
              <a:lnSpc>
                <a:spcPct val="100000"/>
              </a:lnSpc>
            </a:pPr>
            <a:r>
              <a:rPr lang="en-US" sz="3600" strike="sngStrike" dirty="0" smtClean="0"/>
              <a:t>JSX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CSS</a:t>
            </a:r>
          </a:p>
          <a:p>
            <a:pPr>
              <a:lnSpc>
                <a:spcPct val="100000"/>
              </a:lnSpc>
            </a:pPr>
            <a:r>
              <a:rPr lang="en-US" sz="3600" dirty="0" err="1"/>
              <a:t>Código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3" t="34403" r="64623" b="32830"/>
          <a:stretch/>
        </p:blipFill>
        <p:spPr>
          <a:xfrm>
            <a:off x="0" y="-30262"/>
            <a:ext cx="6454588" cy="6939617"/>
          </a:xfrm>
          <a:prstGeom prst="rect">
            <a:avLst/>
          </a:prstGeo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8811"/>
            <a:ext cx="6454588" cy="6918165"/>
          </a:xfrm>
          <a:prstGeom prst="rect">
            <a:avLst/>
          </a:pr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271" y="365125"/>
            <a:ext cx="4513730" cy="573989"/>
          </a:xfrm>
        </p:spPr>
        <p:txBody>
          <a:bodyPr/>
          <a:lstStyle/>
          <a:p>
            <a:pPr algn="ctr"/>
            <a:r>
              <a:rPr lang="en-US" b="1" dirty="0" smtClean="0"/>
              <a:t>CSS</a:t>
            </a:r>
            <a:endParaRPr lang="en-US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270" y="1369419"/>
            <a:ext cx="4513731" cy="1051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/>
              <a:t>className</a:t>
            </a:r>
            <a:endParaRPr lang="en-US" sz="36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9" y="2420471"/>
            <a:ext cx="4165600" cy="673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 txBox="1">
            <a:spLocks/>
          </p:cNvSpPr>
          <p:nvPr/>
        </p:nvSpPr>
        <p:spPr>
          <a:xfrm>
            <a:off x="7297269" y="3344326"/>
            <a:ext cx="4513731" cy="10510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 smtClean="0"/>
              <a:t>style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9" y="4395378"/>
            <a:ext cx="4165601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"/>
          <a:stretch/>
        </p:blipFill>
        <p:spPr>
          <a:xfrm>
            <a:off x="-1" y="-3059"/>
            <a:ext cx="6877879" cy="6872344"/>
          </a:xfrm>
          <a:prstGeom prst="parallelogram">
            <a:avLst/>
          </a:prstGeo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2475"/>
            <a:ext cx="6877879" cy="6866810"/>
          </a:xfrm>
          <a:prstGeom prst="parallelogram">
            <a:avLst/>
          </a:pr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501" y="754299"/>
            <a:ext cx="4764742" cy="5357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 smtClean="0"/>
              <a:t>styled-components </a:t>
            </a:r>
            <a:r>
              <a:rPr lang="en-US" sz="4400" dirty="0" err="1" smtClean="0"/>
              <a:t>é</a:t>
            </a:r>
            <a:r>
              <a:rPr lang="en-US" sz="4400" dirty="0" smtClean="0"/>
              <a:t> </a:t>
            </a:r>
            <a:r>
              <a:rPr lang="en-US" sz="4400" dirty="0" err="1" smtClean="0"/>
              <a:t>uma</a:t>
            </a:r>
            <a:r>
              <a:rPr lang="en-US" sz="4400" dirty="0" smtClean="0"/>
              <a:t> forma de </a:t>
            </a:r>
            <a:r>
              <a:rPr lang="en-US" sz="4400" dirty="0" err="1" smtClean="0"/>
              <a:t>criar</a:t>
            </a:r>
            <a:r>
              <a:rPr lang="en-US" sz="4400" dirty="0" smtClean="0"/>
              <a:t> </a:t>
            </a:r>
            <a:r>
              <a:rPr lang="en-US" sz="4400" b="1" dirty="0" smtClean="0"/>
              <a:t>React components</a:t>
            </a:r>
            <a:r>
              <a:rPr lang="en-US" sz="4400" dirty="0" smtClean="0"/>
              <a:t> com um </a:t>
            </a:r>
            <a:r>
              <a:rPr lang="en-US" sz="4400" dirty="0" err="1" smtClean="0"/>
              <a:t>estilo</a:t>
            </a:r>
            <a:r>
              <a:rPr lang="en-US" sz="4400" dirty="0" smtClean="0"/>
              <a:t> </a:t>
            </a:r>
            <a:r>
              <a:rPr lang="en-US" sz="4400" dirty="0" err="1" smtClean="0"/>
              <a:t>atrelado</a:t>
            </a:r>
            <a:r>
              <a:rPr lang="en-US" sz="4400" dirty="0" smtClean="0"/>
              <a:t> a </a:t>
            </a:r>
            <a:r>
              <a:rPr lang="en-US" sz="4400" dirty="0" err="1" smtClean="0"/>
              <a:t>eles</a:t>
            </a:r>
            <a:endParaRPr lang="en-US" sz="4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"/>
          <a:stretch/>
        </p:blipFill>
        <p:spPr>
          <a:xfrm>
            <a:off x="-825276" y="0"/>
            <a:ext cx="6877879" cy="6872344"/>
          </a:xfrm>
          <a:prstGeom prst="parallelogram">
            <a:avLst/>
          </a:prstGeo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825275" y="5534"/>
            <a:ext cx="6877879" cy="6866810"/>
          </a:xfrm>
          <a:prstGeom prst="parallelogram">
            <a:avLst/>
          </a:pr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43" y="5046795"/>
            <a:ext cx="5994400" cy="67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43" y="5056685"/>
            <a:ext cx="5994400" cy="663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43" y="1410559"/>
            <a:ext cx="5994400" cy="3449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0" r="17203"/>
          <a:stretch/>
        </p:blipFill>
        <p:spPr>
          <a:xfrm>
            <a:off x="5776843" y="1410559"/>
            <a:ext cx="5994400" cy="32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"/>
          <a:stretch/>
        </p:blipFill>
        <p:spPr>
          <a:xfrm>
            <a:off x="-1" y="-3059"/>
            <a:ext cx="6877879" cy="6872344"/>
          </a:xfrm>
          <a:prstGeom prst="parallelogram">
            <a:avLst/>
          </a:prstGeo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2475"/>
            <a:ext cx="6877879" cy="6866810"/>
          </a:xfrm>
          <a:prstGeom prst="parallelogram">
            <a:avLst/>
          </a:pr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878" y="790632"/>
            <a:ext cx="4764742" cy="52849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CSS </a:t>
            </a:r>
            <a:r>
              <a:rPr lang="en-US" sz="3200" dirty="0" err="1" smtClean="0"/>
              <a:t>automatizado</a:t>
            </a:r>
            <a:endParaRPr lang="en-US" sz="3200" dirty="0" smtClean="0"/>
          </a:p>
          <a:p>
            <a:r>
              <a:rPr lang="en-US" sz="3200" dirty="0" err="1" smtClean="0"/>
              <a:t>Sem</a:t>
            </a:r>
            <a:r>
              <a:rPr lang="en-US" sz="3200" dirty="0" smtClean="0"/>
              <a:t> </a:t>
            </a:r>
            <a:r>
              <a:rPr lang="en-US" sz="3200" dirty="0" err="1" smtClean="0"/>
              <a:t>nomes</a:t>
            </a:r>
            <a:r>
              <a:rPr lang="en-US" sz="3200" dirty="0" smtClean="0"/>
              <a:t> de classes</a:t>
            </a:r>
          </a:p>
          <a:p>
            <a:r>
              <a:rPr lang="en-US" sz="3200" dirty="0" err="1" smtClean="0"/>
              <a:t>Fácil</a:t>
            </a:r>
            <a:r>
              <a:rPr lang="en-US" sz="3200" dirty="0" smtClean="0"/>
              <a:t> de </a:t>
            </a:r>
            <a:r>
              <a:rPr lang="en-US" sz="3200" dirty="0" err="1" smtClean="0"/>
              <a:t>limpar</a:t>
            </a:r>
            <a:endParaRPr lang="en-US" sz="3200" dirty="0" smtClean="0"/>
          </a:p>
          <a:p>
            <a:r>
              <a:rPr lang="en-US" sz="3200" dirty="0" err="1" smtClean="0"/>
              <a:t>Estilos</a:t>
            </a:r>
            <a:r>
              <a:rPr lang="en-US" sz="3200" dirty="0" smtClean="0"/>
              <a:t> </a:t>
            </a:r>
            <a:r>
              <a:rPr lang="en-US" sz="3200" dirty="0" err="1" smtClean="0"/>
              <a:t>dinâmicos</a:t>
            </a:r>
            <a:endParaRPr lang="en-US" sz="3200" dirty="0" smtClean="0"/>
          </a:p>
          <a:p>
            <a:r>
              <a:rPr lang="en-US" sz="3200" dirty="0" err="1" smtClean="0"/>
              <a:t>Fácil</a:t>
            </a:r>
            <a:r>
              <a:rPr lang="en-US" sz="3200" dirty="0" smtClean="0"/>
              <a:t> </a:t>
            </a:r>
            <a:r>
              <a:rPr lang="en-US" sz="3200" dirty="0" err="1" smtClean="0"/>
              <a:t>manutenção</a:t>
            </a:r>
            <a:endParaRPr lang="en-US" sz="3200" dirty="0" smtClean="0"/>
          </a:p>
          <a:p>
            <a:r>
              <a:rPr lang="en-US" sz="3200" dirty="0" smtClean="0"/>
              <a:t>Que se </a:t>
            </a:r>
            <a:r>
              <a:rPr lang="en-US" sz="3200" dirty="0" err="1" smtClean="0"/>
              <a:t>danem</a:t>
            </a:r>
            <a:r>
              <a:rPr lang="en-US" sz="3200" dirty="0" smtClean="0"/>
              <a:t> </a:t>
            </a:r>
            <a:r>
              <a:rPr lang="en-US" sz="3200" dirty="0" err="1" smtClean="0"/>
              <a:t>os</a:t>
            </a:r>
            <a:r>
              <a:rPr lang="en-US" sz="3200" dirty="0" smtClean="0"/>
              <a:t> </a:t>
            </a:r>
            <a:r>
              <a:rPr lang="en-US" sz="3200" dirty="0" err="1" smtClean="0"/>
              <a:t>prefixos</a:t>
            </a:r>
            <a:endParaRPr lang="en-US" sz="32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365125"/>
            <a:ext cx="6043246" cy="610317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LET’S</a:t>
            </a:r>
            <a:br>
              <a:rPr lang="en-US" dirty="0" smtClean="0"/>
            </a:br>
            <a:r>
              <a:rPr lang="en-US" dirty="0" smtClean="0"/>
              <a:t>BORA</a:t>
            </a:r>
            <a:br>
              <a:rPr lang="en-US" dirty="0" smtClean="0"/>
            </a:br>
            <a:r>
              <a:rPr lang="en-US" dirty="0" smtClean="0"/>
              <a:t>TESTAR</a:t>
            </a:r>
            <a:br>
              <a:rPr lang="en-US" dirty="0" smtClean="0"/>
            </a:br>
            <a:r>
              <a:rPr lang="en-US" dirty="0" smtClean="0"/>
              <a:t>ESSA</a:t>
            </a:r>
            <a:br>
              <a:rPr lang="en-US" dirty="0" smtClean="0"/>
            </a:br>
            <a:r>
              <a:rPr lang="en-US" dirty="0" smtClean="0"/>
              <a:t>PARADA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013675"/>
            <a:ext cx="11495313" cy="830649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OBRIGADO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  <a:lumMod val="10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86951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 que </a:t>
            </a:r>
            <a:r>
              <a:rPr lang="en-US" b="1" dirty="0" err="1" smtClean="0"/>
              <a:t>é</a:t>
            </a:r>
            <a:r>
              <a:rPr lang="en-US" b="1" dirty="0" smtClean="0"/>
              <a:t> React?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575906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</a:t>
            </a:r>
            <a:r>
              <a:rPr lang="en-US" b="1" dirty="0" err="1" smtClean="0"/>
              <a:t>or</a:t>
            </a:r>
            <a:r>
              <a:rPr lang="en-US" b="1" dirty="0" smtClean="0"/>
              <a:t> que React?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18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  <a:lumMod val="10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47581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 que </a:t>
            </a:r>
            <a:r>
              <a:rPr lang="en-US" b="1" dirty="0" err="1" smtClean="0"/>
              <a:t>é</a:t>
            </a:r>
            <a:r>
              <a:rPr lang="en-US" b="1" dirty="0" smtClean="0"/>
              <a:t> React?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182206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</a:t>
            </a:r>
            <a:r>
              <a:rPr lang="en-US" b="1" dirty="0" err="1" smtClean="0"/>
              <a:t>or</a:t>
            </a:r>
            <a:r>
              <a:rPr lang="en-US" b="1" dirty="0" smtClean="0"/>
              <a:t> que React?</a:t>
            </a:r>
            <a:endParaRPr lang="en-US" b="1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725904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</a:t>
            </a:r>
            <a:r>
              <a:rPr lang="en-US" b="1" dirty="0" err="1" smtClean="0"/>
              <a:t>u</a:t>
            </a:r>
            <a:r>
              <a:rPr lang="en-US" b="1" dirty="0" smtClean="0"/>
              <a:t> </a:t>
            </a:r>
            <a:r>
              <a:rPr lang="en-US" b="1" dirty="0" err="1" smtClean="0"/>
              <a:t>preciso</a:t>
            </a:r>
            <a:r>
              <a:rPr lang="en-US" b="1" dirty="0" smtClean="0"/>
              <a:t> de React?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  <a:lumMod val="10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89161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</a:t>
            </a:r>
            <a:r>
              <a:rPr lang="en-US" b="1" dirty="0" smtClean="0"/>
              <a:t> que </a:t>
            </a:r>
            <a:r>
              <a:rPr lang="en-US" b="1" dirty="0" err="1" smtClean="0"/>
              <a:t>é</a:t>
            </a:r>
            <a:r>
              <a:rPr lang="en-US" b="1" dirty="0" smtClean="0"/>
              <a:t> React?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2598006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p</a:t>
            </a:r>
            <a:r>
              <a:rPr lang="en-US" b="1" dirty="0" err="1" smtClean="0"/>
              <a:t>or</a:t>
            </a:r>
            <a:r>
              <a:rPr lang="en-US" b="1" dirty="0" smtClean="0"/>
              <a:t> que React?</a:t>
            </a:r>
            <a:endParaRPr lang="en-US" b="1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141704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</a:t>
            </a:r>
            <a:r>
              <a:rPr lang="en-US" b="1" dirty="0" err="1" smtClean="0"/>
              <a:t>u</a:t>
            </a:r>
            <a:r>
              <a:rPr lang="en-US" b="1" dirty="0" smtClean="0"/>
              <a:t> </a:t>
            </a:r>
            <a:r>
              <a:rPr lang="en-US" b="1" dirty="0" err="1" smtClean="0"/>
              <a:t>preciso</a:t>
            </a:r>
            <a:r>
              <a:rPr lang="en-US" b="1" dirty="0" smtClean="0"/>
              <a:t> de React?</a:t>
            </a:r>
            <a:endParaRPr lang="en-US" b="1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766745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vai</a:t>
            </a:r>
            <a:r>
              <a:rPr lang="en-US" b="1" dirty="0"/>
              <a:t> </a:t>
            </a:r>
            <a:r>
              <a:rPr lang="en-US" b="1" dirty="0" err="1"/>
              <a:t>ter</a:t>
            </a:r>
            <a:r>
              <a:rPr lang="en-US" b="1" dirty="0"/>
              <a:t> comida </a:t>
            </a:r>
            <a:r>
              <a:rPr lang="en-US" b="1" dirty="0" err="1"/>
              <a:t>na</a:t>
            </a:r>
            <a:r>
              <a:rPr lang="en-US" b="1" dirty="0"/>
              <a:t> mesa </a:t>
            </a:r>
            <a:r>
              <a:rPr lang="en-US" b="1" dirty="0" err="1"/>
              <a:t>redonda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11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7006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REACT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843" y="402500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DAVI REINKE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1854200" y="12014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841500" y="-12700"/>
            <a:ext cx="6096001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43" y="3440324"/>
            <a:ext cx="508793" cy="5087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64" y="4158785"/>
            <a:ext cx="316891" cy="316891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5255644" y="4156403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 smtClean="0"/>
              <a:t>        /</a:t>
            </a:r>
            <a:r>
              <a:rPr lang="en-US" spc="0" dirty="0" err="1" smtClean="0"/>
              <a:t>davireinke</a:t>
            </a:r>
            <a:endParaRPr lang="en-US" spc="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5255643" y="1883597"/>
            <a:ext cx="6737574" cy="802572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spc="300" dirty="0" smtClean="0"/>
              <a:t>SENIOR SOFTWARE ENGINEER</a:t>
            </a:r>
            <a:endParaRPr lang="en-US" spc="300" dirty="0"/>
          </a:p>
          <a:p>
            <a:r>
              <a:rPr lang="pt-BR" spc="300" dirty="0" smtClean="0"/>
              <a:t>MODULAR BANKING</a:t>
            </a:r>
            <a:endParaRPr lang="pt-BR" spc="300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5255644" y="3533893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 smtClean="0"/>
              <a:t>       @</a:t>
            </a:r>
            <a:r>
              <a:rPr lang="en-US" spc="0" dirty="0" err="1" smtClean="0"/>
              <a:t>davireinke</a:t>
            </a:r>
            <a:endParaRPr lang="en-US" spc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64" y="2948898"/>
            <a:ext cx="317598" cy="317598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5255644" y="2924730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 smtClean="0"/>
              <a:t>        </a:t>
            </a:r>
            <a:r>
              <a:rPr lang="en-US" spc="0" dirty="0" err="1" smtClean="0"/>
              <a:t>dreinke</a:t>
            </a:r>
            <a:endParaRPr lang="en-US" spc="0" dirty="0"/>
          </a:p>
        </p:txBody>
      </p:sp>
      <p:sp>
        <p:nvSpPr>
          <p:cNvPr id="24" name="Rectangle 23"/>
          <p:cNvSpPr/>
          <p:nvPr/>
        </p:nvSpPr>
        <p:spPr>
          <a:xfrm rot="20929083">
            <a:off x="4748266" y="3890676"/>
            <a:ext cx="2835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#ELENÃO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1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884" r="21536" b="7837"/>
          <a:stretch/>
        </p:blipFill>
        <p:spPr>
          <a:xfrm>
            <a:off x="-81645" y="-114299"/>
            <a:ext cx="4931231" cy="6972300"/>
          </a:xfrm>
          <a:noFill/>
          <a:effectLst>
            <a:glow>
              <a:schemeClr val="accent1">
                <a:alpha val="40000"/>
              </a:schemeClr>
            </a:glow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81645" y="11068"/>
            <a:ext cx="493123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VAMOS FALAR DE: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939114"/>
            <a:ext cx="6043246" cy="5069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React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Components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Imperative vs Declarative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Virtual DOM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JSX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CSS</a:t>
            </a:r>
          </a:p>
          <a:p>
            <a:pPr>
              <a:lnSpc>
                <a:spcPct val="100000"/>
              </a:lnSpc>
            </a:pPr>
            <a:r>
              <a:rPr lang="en-US" sz="3600" dirty="0" err="1" smtClean="0"/>
              <a:t>Código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1" t="2884" r="21536" b="7837"/>
          <a:stretch/>
        </p:blipFill>
        <p:spPr>
          <a:xfrm>
            <a:off x="-81645" y="-114299"/>
            <a:ext cx="4931231" cy="6972300"/>
          </a:xfrm>
          <a:noFill/>
          <a:effectLst>
            <a:glow>
              <a:schemeClr val="accent1">
                <a:alpha val="40000"/>
              </a:schemeClr>
            </a:glow>
            <a:innerShdw blurRad="254000" dist="127000">
              <a:prstClr val="black">
                <a:alpha val="50000"/>
              </a:prstClr>
            </a:innerShdw>
          </a:effectLst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81645" y="11068"/>
            <a:ext cx="4931231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 txBox="1">
            <a:spLocks/>
          </p:cNvSpPr>
          <p:nvPr/>
        </p:nvSpPr>
        <p:spPr>
          <a:xfrm>
            <a:off x="5767754" y="397783"/>
            <a:ext cx="604324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NÃO VAMOS FALAR DE: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5767754" y="949687"/>
            <a:ext cx="6043246" cy="551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 smtClean="0"/>
              <a:t>Redux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Back-end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Tests</a:t>
            </a:r>
          </a:p>
          <a:p>
            <a:pPr>
              <a:lnSpc>
                <a:spcPct val="100000"/>
              </a:lnSpc>
            </a:pPr>
            <a:r>
              <a:rPr lang="en-US" sz="3600" dirty="0" smtClean="0"/>
              <a:t>Deploy</a:t>
            </a:r>
          </a:p>
          <a:p>
            <a:pPr>
              <a:lnSpc>
                <a:spcPct val="100000"/>
              </a:lnSpc>
            </a:pPr>
            <a:r>
              <a:rPr lang="en-US" sz="3600" dirty="0" err="1" smtClean="0"/>
              <a:t>Política</a:t>
            </a:r>
            <a:endParaRPr lang="en-US" sz="3600" dirty="0" smtClean="0"/>
          </a:p>
          <a:p>
            <a:pPr>
              <a:lnSpc>
                <a:spcPct val="100000"/>
              </a:lnSpc>
            </a:pPr>
            <a:r>
              <a:rPr lang="en-US" sz="3600" dirty="0" err="1" smtClean="0"/>
              <a:t>Pão</a:t>
            </a:r>
            <a:r>
              <a:rPr lang="en-US" sz="3600" dirty="0" smtClean="0"/>
              <a:t> de </a:t>
            </a:r>
            <a:r>
              <a:rPr lang="en-US" sz="3600" dirty="0" err="1" smtClean="0"/>
              <a:t>queijo</a:t>
            </a:r>
            <a:r>
              <a:rPr lang="en-US" sz="3600" dirty="0" smtClean="0"/>
              <a:t> com Nutella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068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413</Words>
  <Application>Microsoft Macintosh PowerPoint</Application>
  <PresentationFormat>Widescreen</PresentationFormat>
  <Paragraphs>145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Bebas</vt:lpstr>
      <vt:lpstr>Calibri</vt:lpstr>
      <vt:lpstr>Calibri Light</vt:lpstr>
      <vt:lpstr>Gill Sans</vt:lpstr>
      <vt:lpstr>Office Theme</vt:lpstr>
      <vt:lpstr>React Day #001</vt:lpstr>
      <vt:lpstr>o que é React?</vt:lpstr>
      <vt:lpstr>o que é React?</vt:lpstr>
      <vt:lpstr>o que é React?</vt:lpstr>
      <vt:lpstr>o que é React?</vt:lpstr>
      <vt:lpstr>REACT</vt:lpstr>
      <vt:lpstr>DAVI REINKE</vt:lpstr>
      <vt:lpstr>VAMOS FALAR DE:</vt:lpstr>
      <vt:lpstr>PowerPoint Presentation</vt:lpstr>
      <vt:lpstr>React é uma biblioteca JavaScript para construir interfaces de usuário</vt:lpstr>
      <vt:lpstr>PowerPoint Presentation</vt:lpstr>
      <vt:lpstr>PowerPoint Presentation</vt:lpstr>
      <vt:lpstr>PowerPoint Presentation</vt:lpstr>
      <vt:lpstr>Components - lifecycle</vt:lpstr>
      <vt:lpstr>DOM</vt:lpstr>
      <vt:lpstr>PowerPoint Presentation</vt:lpstr>
      <vt:lpstr>Imperative</vt:lpstr>
      <vt:lpstr>Imperative vs Declarative</vt:lpstr>
      <vt:lpstr>Declarative</vt:lpstr>
      <vt:lpstr>Virtual DOM</vt:lpstr>
      <vt:lpstr>JSX</vt:lpstr>
      <vt:lpstr>VAMOS FALAR DE:</vt:lpstr>
      <vt:lpstr>CSS</vt:lpstr>
      <vt:lpstr>PowerPoint Presentation</vt:lpstr>
      <vt:lpstr>PowerPoint Presentation</vt:lpstr>
      <vt:lpstr>PowerPoint Presentation</vt:lpstr>
      <vt:lpstr>LET’S BORA TESTAR ESSA PARADA</vt:lpstr>
      <vt:lpstr>OBRIGADO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2018-10-31T22:02:08Z</dcterms:created>
  <dcterms:modified xsi:type="dcterms:W3CDTF">2018-11-07T11:21:56Z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